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6" r:id="rId5"/>
    <p:sldMasterId id="2147483732" r:id="rId6"/>
  </p:sldMasterIdLst>
  <p:notesMasterIdLst>
    <p:notesMasterId r:id="rId12"/>
  </p:notesMasterIdLst>
  <p:sldIdLst>
    <p:sldId id="265" r:id="rId7"/>
    <p:sldId id="266" r:id="rId8"/>
    <p:sldId id="267" r:id="rId9"/>
    <p:sldId id="257" r:id="rId10"/>
    <p:sldId id="264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3429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6858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0287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3716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7145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0574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24003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27432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Úvod" id="{7CB8FEE6-0F28-4C88-B6B0-EE8B561CC09D}">
          <p14:sldIdLst>
            <p14:sldId id="265"/>
          </p14:sldIdLst>
        </p14:section>
        <p14:section name="FYKOS" id="{C755012A-C6D7-446F-9285-E4F3DA8835A9}">
          <p14:sldIdLst>
            <p14:sldId id="266"/>
          </p14:sldIdLst>
        </p14:section>
        <p14:section name="Týden vědy na Jaderce" id="{F57F857E-0615-4DDF-9567-4DE4832CAC81}">
          <p14:sldIdLst>
            <p14:sldId id="267"/>
          </p14:sldIdLst>
        </p14:section>
        <p14:section name="NIDV" id="{445944CF-3F50-407B-8B03-B652A8EBFC40}">
          <p14:sldIdLst>
            <p14:sldId id="257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8"/>
  </p:normalViewPr>
  <p:slideViewPr>
    <p:cSldViewPr snapToGrid="0" snapToObjects="1">
      <p:cViewPr varScale="1">
        <p:scale>
          <a:sx n="140" d="100"/>
          <a:sy n="140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38636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1200">
        <a:latin typeface="+mn-lt"/>
        <a:ea typeface="+mn-ea"/>
        <a:cs typeface="+mn-cs"/>
        <a:sym typeface="Calibri"/>
      </a:defRPr>
    </a:lvl1pPr>
    <a:lvl2pPr indent="228600" defTabSz="685800" latinLnBrk="0">
      <a:defRPr sz="1200">
        <a:latin typeface="+mn-lt"/>
        <a:ea typeface="+mn-ea"/>
        <a:cs typeface="+mn-cs"/>
        <a:sym typeface="Calibri"/>
      </a:defRPr>
    </a:lvl2pPr>
    <a:lvl3pPr indent="457200" defTabSz="685800" latinLnBrk="0">
      <a:defRPr sz="1200">
        <a:latin typeface="+mn-lt"/>
        <a:ea typeface="+mn-ea"/>
        <a:cs typeface="+mn-cs"/>
        <a:sym typeface="Calibri"/>
      </a:defRPr>
    </a:lvl3pPr>
    <a:lvl4pPr indent="685800" defTabSz="685800" latinLnBrk="0">
      <a:defRPr sz="1200">
        <a:latin typeface="+mn-lt"/>
        <a:ea typeface="+mn-ea"/>
        <a:cs typeface="+mn-cs"/>
        <a:sym typeface="Calibri"/>
      </a:defRPr>
    </a:lvl4pPr>
    <a:lvl5pPr indent="914400" defTabSz="685800" latinLnBrk="0">
      <a:defRPr sz="1200">
        <a:latin typeface="+mn-lt"/>
        <a:ea typeface="+mn-ea"/>
        <a:cs typeface="+mn-cs"/>
        <a:sym typeface="Calibri"/>
      </a:defRPr>
    </a:lvl5pPr>
    <a:lvl6pPr indent="1143000" defTabSz="685800" latinLnBrk="0">
      <a:defRPr sz="1200">
        <a:latin typeface="+mn-lt"/>
        <a:ea typeface="+mn-ea"/>
        <a:cs typeface="+mn-cs"/>
        <a:sym typeface="Calibri"/>
      </a:defRPr>
    </a:lvl6pPr>
    <a:lvl7pPr indent="1371600" defTabSz="685800" latinLnBrk="0">
      <a:defRPr sz="1200">
        <a:latin typeface="+mn-lt"/>
        <a:ea typeface="+mn-ea"/>
        <a:cs typeface="+mn-cs"/>
        <a:sym typeface="Calibri"/>
      </a:defRPr>
    </a:lvl7pPr>
    <a:lvl8pPr indent="1600200" defTabSz="685800" latinLnBrk="0">
      <a:defRPr sz="1200">
        <a:latin typeface="+mn-lt"/>
        <a:ea typeface="+mn-ea"/>
        <a:cs typeface="+mn-cs"/>
        <a:sym typeface="Calibri"/>
      </a:defRPr>
    </a:lvl8pPr>
    <a:lvl9pPr indent="1828800" defTabSz="685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143000" y="841771"/>
            <a:ext cx="6858000" cy="17907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Text názvu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143000" y="2701527"/>
            <a:ext cx="6858000" cy="124182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543675" y="273843"/>
            <a:ext cx="1971675" cy="435888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28650" y="273843"/>
            <a:ext cx="5800725" cy="435888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78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242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23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351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753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743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09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87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631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587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975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677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316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869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247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141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591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7503820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23887" y="1282303"/>
            <a:ext cx="7886701" cy="213955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Text názvu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23887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9117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099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559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561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353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44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6570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3373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5113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975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02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096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11918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8319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822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1280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782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29841" y="273843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29841" y="1260871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29150" y="1260871"/>
            <a:ext cx="3887392" cy="6179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 názvu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 názvu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273843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95347" y="4801227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429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858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0287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3716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7145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0574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4003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7432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12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1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physics.naboj.org/" TargetMode="External"/><Relationship Id="rId7" Type="http://schemas.openxmlformats.org/officeDocument/2006/relationships/hyperlink" Target="mailto:karel@fykos.cz" TargetMode="External"/><Relationship Id="rId2" Type="http://schemas.openxmlformats.org/officeDocument/2006/relationships/hyperlink" Target="https://fykos.cz/" TargetMode="External"/><Relationship Id="rId1" Type="http://schemas.openxmlformats.org/officeDocument/2006/relationships/slideLayout" Target="../slideLayouts/slideLayout45.xml"/><Relationship Id="rId6" Type="http://schemas.openxmlformats.org/officeDocument/2006/relationships/hyperlink" Target="https://fyziklani.cz/" TargetMode="External"/><Relationship Id="rId5" Type="http://schemas.openxmlformats.org/officeDocument/2006/relationships/hyperlink" Target="https://online.fyziklani.cz/" TargetMode="External"/><Relationship Id="rId4" Type="http://schemas.openxmlformats.org/officeDocument/2006/relationships/hyperlink" Target="https://dsef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ydenvedy.fjfi.cvut.cz/" TargetMode="Externa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mino.nidv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C4484-DEAE-492C-A121-FB6C99246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jaké akce se můžou středoškoláci těšit?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BAC7BC2-1B78-4EE7-9F14-69DDF576C88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 potažmo i jejich učitelé…</a:t>
            </a: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CFEB9C8D-FFA6-4796-81ED-A9DC7B42F25B}"/>
              </a:ext>
            </a:extLst>
          </p:cNvPr>
          <p:cNvSpPr txBox="1">
            <a:spLocks/>
          </p:cNvSpPr>
          <p:nvPr/>
        </p:nvSpPr>
        <p:spPr>
          <a:xfrm>
            <a:off x="1143000" y="3816884"/>
            <a:ext cx="6858000" cy="82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ctr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342900" algn="ctr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685800" algn="ctr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028700" algn="ctr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371600" algn="ctr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1991457" marR="0" indent="-276957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7" marR="0" indent="-276957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7" marR="0" indent="-276957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7" marR="0" indent="-276957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cs-CZ" sz="2400" dirty="0"/>
              <a:t>Karel Kolář</a:t>
            </a:r>
          </a:p>
        </p:txBody>
      </p:sp>
    </p:spTree>
    <p:extLst>
      <p:ext uri="{BB962C8B-B14F-4D97-AF65-F5344CB8AC3E}">
        <p14:creationId xmlns:p14="http://schemas.microsoft.com/office/powerpoint/2010/main" val="28213626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0D4DD-7159-493B-BA27-D4BBCA59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457200"/>
            <a:ext cx="7811121" cy="990600"/>
          </a:xfrm>
        </p:spPr>
        <p:txBody>
          <a:bodyPr>
            <a:normAutofit/>
          </a:bodyPr>
          <a:lstStyle/>
          <a:p>
            <a:r>
              <a:rPr lang="cs-CZ" sz="2600" dirty="0"/>
              <a:t>FYKOS </a:t>
            </a:r>
            <a:r>
              <a:rPr lang="cs-CZ" sz="2000" dirty="0"/>
              <a:t>(Fyzikální korespondenční seminář, 33. roč.)</a:t>
            </a:r>
            <a:br>
              <a:rPr lang="cs-CZ" sz="2600" dirty="0"/>
            </a:br>
            <a:r>
              <a:rPr lang="cs-CZ" sz="2600" dirty="0"/>
              <a:t>MFF UK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EBB88D-0335-471E-8A06-7AE66DD5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577000" cy="3464802"/>
          </a:xfrm>
        </p:spPr>
        <p:txBody>
          <a:bodyPr>
            <a:normAutofit/>
          </a:bodyPr>
          <a:lstStyle/>
          <a:p>
            <a:r>
              <a:rPr lang="cs-CZ" sz="2400" b="1" dirty="0">
                <a:hlinkClick r:id="rId2"/>
              </a:rPr>
              <a:t>https://fykos.cz</a:t>
            </a:r>
            <a:r>
              <a:rPr lang="cs-CZ" sz="2400" b="1" dirty="0"/>
              <a:t>, FB /FYKOS</a:t>
            </a:r>
          </a:p>
          <a:p>
            <a:r>
              <a:rPr lang="cs-CZ" sz="2000" dirty="0"/>
              <a:t>Soustředění – 21. až 29. 9.</a:t>
            </a:r>
          </a:p>
          <a:p>
            <a:r>
              <a:rPr lang="cs-CZ" sz="2000" dirty="0"/>
              <a:t>1. série – 8. 10.; snad přístupnější seriál</a:t>
            </a:r>
          </a:p>
          <a:p>
            <a:r>
              <a:rPr lang="cs-CZ" sz="2000" dirty="0"/>
              <a:t>Fyzikální Náboj – pá 8. 11. </a:t>
            </a:r>
            <a:r>
              <a:rPr lang="cs-CZ" sz="1400" i="1" dirty="0">
                <a:hlinkClick r:id="rId3"/>
              </a:rPr>
              <a:t>https://physics.naboj.org/</a:t>
            </a:r>
            <a:r>
              <a:rPr lang="cs-CZ" sz="1400" i="1" dirty="0"/>
              <a:t> </a:t>
            </a:r>
            <a:endParaRPr lang="cs-CZ" sz="2000" i="1" dirty="0"/>
          </a:p>
          <a:p>
            <a:r>
              <a:rPr lang="cs-CZ" sz="2000" dirty="0"/>
              <a:t>Den s experimentální fyzikou – pá 11. 11. </a:t>
            </a:r>
            <a:r>
              <a:rPr lang="cs-CZ" sz="1400" i="1" dirty="0">
                <a:hlinkClick r:id="rId4"/>
              </a:rPr>
              <a:t>https://dsef.cz</a:t>
            </a:r>
            <a:endParaRPr lang="cs-CZ" sz="1400" i="1" dirty="0"/>
          </a:p>
          <a:p>
            <a:r>
              <a:rPr lang="cs-CZ" sz="2000" b="1" dirty="0"/>
              <a:t>Fyziklání online </a:t>
            </a:r>
            <a:r>
              <a:rPr lang="cs-CZ" sz="2000" dirty="0"/>
              <a:t>– st 27. 11. </a:t>
            </a:r>
            <a:r>
              <a:rPr lang="cs-CZ" sz="1400" i="1" dirty="0">
                <a:hlinkClick r:id="rId5"/>
              </a:rPr>
              <a:t>https://online.fyziklani.cz</a:t>
            </a:r>
            <a:r>
              <a:rPr lang="cs-CZ" sz="1400" i="1" dirty="0"/>
              <a:t> </a:t>
            </a:r>
            <a:endParaRPr lang="cs-CZ" sz="1800" i="1" dirty="0"/>
          </a:p>
          <a:p>
            <a:r>
              <a:rPr lang="cs-CZ" sz="2000" b="1" dirty="0"/>
              <a:t>Fyziklání (v Praze) </a:t>
            </a:r>
            <a:r>
              <a:rPr lang="cs-CZ" sz="2000" dirty="0"/>
              <a:t>– pá 14. 2. 2020 </a:t>
            </a:r>
            <a:r>
              <a:rPr lang="cs-CZ" sz="1400" i="1" dirty="0">
                <a:hlinkClick r:id="rId6"/>
              </a:rPr>
              <a:t>https://fyziklani.cz</a:t>
            </a:r>
            <a:r>
              <a:rPr lang="cs-CZ" sz="1400" i="1" dirty="0"/>
              <a:t> </a:t>
            </a:r>
            <a:endParaRPr lang="cs-CZ" sz="2000" i="1" dirty="0"/>
          </a:p>
          <a:p>
            <a:pPr lvl="1"/>
            <a:r>
              <a:rPr lang="cs-CZ" sz="1800" dirty="0"/>
              <a:t>Termín zůstal, dokonce opět Den po JDF MFF UK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34D0E0F-6FB7-4FE6-AE9C-340EE319D2F7}"/>
              </a:ext>
            </a:extLst>
          </p:cNvPr>
          <p:cNvSpPr txBox="1">
            <a:spLocks/>
          </p:cNvSpPr>
          <p:nvPr/>
        </p:nvSpPr>
        <p:spPr>
          <a:xfrm>
            <a:off x="4135284" y="1039783"/>
            <a:ext cx="2820218" cy="8160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cs-CZ" sz="2000" dirty="0">
                <a:hlinkClick r:id="rId7"/>
              </a:rPr>
              <a:t>karel@fykos.cz</a:t>
            </a:r>
            <a:r>
              <a:rPr lang="cs-CZ" sz="2000" dirty="0"/>
              <a:t>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E8CC6EE-131C-4876-AD72-FACC2D118D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238" y="1816970"/>
            <a:ext cx="2423761" cy="124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950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A36C0-8C0A-4FF6-B728-1CD5622A8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Týden vědy na Jaderce #22</a:t>
            </a:r>
            <a:br>
              <a:rPr lang="cs-CZ" dirty="0"/>
            </a:br>
            <a:r>
              <a:rPr lang="cs-CZ" dirty="0"/>
              <a:t>FJFI ČVUT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881F9D-0FDE-4C5B-AF23-26E9459EE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4568682" cy="3490529"/>
          </a:xfrm>
        </p:spPr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http://tydenvedy.fjfi.cvut.cz</a:t>
            </a:r>
            <a:r>
              <a:rPr lang="cs-CZ" sz="2000" dirty="0"/>
              <a:t> </a:t>
            </a:r>
          </a:p>
          <a:p>
            <a:r>
              <a:rPr lang="cs-CZ" sz="2000" dirty="0"/>
              <a:t>„Konference“ pro středoškoláky</a:t>
            </a:r>
          </a:p>
          <a:p>
            <a:pPr lvl="1"/>
            <a:r>
              <a:rPr lang="cs-CZ" sz="1800" dirty="0"/>
              <a:t>Úvod, úvodní hra, přednášky, 2 dny práce na miniprojektu, exkurze, konferenční večer, prezentace</a:t>
            </a:r>
          </a:p>
          <a:p>
            <a:r>
              <a:rPr lang="cs-CZ" sz="2000" dirty="0"/>
              <a:t>Další ročník 14. až 19. 6. 2020</a:t>
            </a:r>
          </a:p>
          <a:p>
            <a:r>
              <a:rPr lang="cs-CZ" sz="2000" dirty="0"/>
              <a:t>Možnost „předběžné přihlášky“</a:t>
            </a:r>
          </a:p>
          <a:p>
            <a:r>
              <a:rPr lang="cs-CZ" sz="2000" dirty="0"/>
              <a:t>Pro </a:t>
            </a:r>
            <a:r>
              <a:rPr lang="cs-CZ" sz="2000" dirty="0" err="1"/>
              <a:t>max</a:t>
            </a:r>
            <a:r>
              <a:rPr lang="cs-CZ" sz="2000" dirty="0"/>
              <a:t> 180 žáků</a:t>
            </a:r>
          </a:p>
          <a:p>
            <a:r>
              <a:rPr lang="cs-CZ" sz="2000" dirty="0"/>
              <a:t>Tokamak, Vrabec…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8144DBA-58B8-413F-8991-5BF0045DFE3B}"/>
              </a:ext>
            </a:extLst>
          </p:cNvPr>
          <p:cNvSpPr txBox="1">
            <a:spLocks/>
          </p:cNvSpPr>
          <p:nvPr/>
        </p:nvSpPr>
        <p:spPr>
          <a:xfrm>
            <a:off x="5422621" y="943708"/>
            <a:ext cx="1532881" cy="4209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1800" dirty="0"/>
              <a:t>(mě radši nepište)</a:t>
            </a:r>
          </a:p>
        </p:txBody>
      </p:sp>
      <p:pic>
        <p:nvPicPr>
          <p:cNvPr id="6" name="Obrázek 5" descr="Logo Týdne vědy na Jaderce">
            <a:extLst>
              <a:ext uri="{FF2B5EF4-FFF2-40B4-BE49-F238E27FC236}">
                <a16:creationId xmlns:a16="http://schemas.microsoft.com/office/drawing/2014/main" id="{5E6617F6-59C6-46F3-B697-4C5A7C612B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514" y="1652173"/>
            <a:ext cx="2509836" cy="204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24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2" y="274636"/>
            <a:ext cx="8229600" cy="1131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500" dirty="0">
                <a:solidFill>
                  <a:srgbClr val="000000"/>
                </a:solidFill>
              </a:rPr>
              <a:t>Soutěžní přehlídka DOMINO</a:t>
            </a:r>
            <a:br>
              <a:rPr dirty="0">
                <a:solidFill>
                  <a:srgbClr val="F4981B"/>
                </a:solidFill>
              </a:rPr>
            </a:br>
            <a:r>
              <a:rPr lang="cs-CZ" sz="2000" dirty="0"/>
              <a:t>Národní institut pro další vzdělávání; kolar@nidv.cz</a:t>
            </a:r>
            <a:endParaRPr sz="2500" dirty="0"/>
          </a:p>
        </p:txBody>
      </p:sp>
      <p:sp>
        <p:nvSpPr>
          <p:cNvPr id="121" name="Shape 121"/>
          <p:cNvSpPr/>
          <p:nvPr/>
        </p:nvSpPr>
        <p:spPr>
          <a:xfrm>
            <a:off x="452652" y="1616319"/>
            <a:ext cx="4944226" cy="33824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dirty="0">
                <a:hlinkClick r:id="rId3"/>
              </a:rPr>
              <a:t>http://domino.nidv.cz</a:t>
            </a:r>
            <a:endParaRPr lang="cs-CZ" sz="2000" dirty="0"/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dirty="0"/>
              <a:t>Soutěž pro učitele, kteří tvoří elektronické „výukové objekty“</a:t>
            </a:r>
          </a:p>
          <a:p>
            <a:pPr marL="342900" lvl="8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dirty="0"/>
              <a:t>Stovky objektů z minulých let k využití</a:t>
            </a:r>
          </a:p>
          <a:p>
            <a:pPr marL="342900" lvl="8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dirty="0"/>
              <a:t>Letošní téma „digitální etika a ochrana soukromí v on-line prostředí“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dirty="0"/>
              <a:t>Je možné přihlásit i již hotové objekty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dirty="0"/>
              <a:t>Můžete také nominovat kolegu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dirty="0"/>
              <a:t>Budu rád za připomínky/náměty</a:t>
            </a:r>
            <a:endParaRPr sz="2000" dirty="0"/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4" y="0"/>
            <a:ext cx="3349256" cy="133159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055F724-804E-4E45-8A5F-33CC203557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23" y="1640584"/>
            <a:ext cx="2545085" cy="186233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28"/>
          <p:cNvSpPr txBox="1">
            <a:spLocks/>
          </p:cNvSpPr>
          <p:nvPr/>
        </p:nvSpPr>
        <p:spPr>
          <a:xfrm>
            <a:off x="0" y="1781605"/>
            <a:ext cx="9144000" cy="1187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 marL="0" marR="0" indent="0" algn="ctr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cs-CZ" dirty="0"/>
              <a:t>Děkuji za pozornost</a:t>
            </a:r>
          </a:p>
          <a:p>
            <a:pPr hangingPunct="1"/>
            <a:r>
              <a:rPr lang="cs-CZ" sz="2400" dirty="0"/>
              <a:t>a přejdeme k snad fyzikálně zajímavější prezentaci</a:t>
            </a:r>
          </a:p>
        </p:txBody>
      </p:sp>
      <p:pic>
        <p:nvPicPr>
          <p:cNvPr id="9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649" y="0"/>
            <a:ext cx="4757351" cy="1891419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0A0955C-1393-475D-9403-50CFDE335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5866"/>
            <a:ext cx="6755291" cy="20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463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Faz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682C9C54700F449955784C0F4C9059" ma:contentTypeVersion="5" ma:contentTypeDescription="Vytvoří nový dokument" ma:contentTypeScope="" ma:versionID="efd31b08442185e3d844e81539f3e24a">
  <xsd:schema xmlns:xsd="http://www.w3.org/2001/XMLSchema" xmlns:xs="http://www.w3.org/2001/XMLSchema" xmlns:p="http://schemas.microsoft.com/office/2006/metadata/properties" xmlns:ns2="2130e236-7480-4e04-be66-a00b8657e6f7" xmlns:ns3="8a1c2036-36f5-4773-a353-a11a7cdf52ae" targetNamespace="http://schemas.microsoft.com/office/2006/metadata/properties" ma:root="true" ma:fieldsID="631788370e1cf1b7750f01aaab01bd4a" ns2:_="" ns3:_="">
    <xsd:import namespace="2130e236-7480-4e04-be66-a00b8657e6f7"/>
    <xsd:import namespace="8a1c2036-36f5-4773-a353-a11a7cdf52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0e236-7480-4e04-be66-a00b8657e6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c2036-36f5-4773-a353-a11a7cdf52a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24E440-DA98-4F9E-817F-22C9BAFC46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FBC40-2D1B-4E8A-8E80-0124539C587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77A05A-38C5-410B-8EF7-25C3BC548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0e236-7480-4e04-be66-a00b8657e6f7"/>
    <ds:schemaRef ds:uri="8a1c2036-36f5-4773-a353-a11a7cdf5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231</Words>
  <Application>Microsoft Office PowerPoint</Application>
  <PresentationFormat>Předvádění na obrazovce (16:9)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3</vt:lpstr>
      <vt:lpstr>Motiv Office</vt:lpstr>
      <vt:lpstr>1_Fazeta</vt:lpstr>
      <vt:lpstr>Fazeta</vt:lpstr>
      <vt:lpstr>Na jaké akce se můžou středoškoláci těšit?</vt:lpstr>
      <vt:lpstr>FYKOS (Fyzikální korespondenční seminář, 33. roč.) MFF UK</vt:lpstr>
      <vt:lpstr>Týden vědy na Jaderce #22 FJFI ČVUT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Ales</dc:creator>
  <cp:lastModifiedBy>Karel Kolář</cp:lastModifiedBy>
  <cp:revision>26</cp:revision>
  <dcterms:modified xsi:type="dcterms:W3CDTF">2019-08-29T19:43:02Z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0x0101007B682C9C54700F449955784C0F4C9059</vt:lpwstr>
  </property>
</Properties>
</file>